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9"/>
  </p:notesMasterIdLst>
  <p:sldIdLst>
    <p:sldId id="408" r:id="rId2"/>
    <p:sldId id="409" r:id="rId3"/>
    <p:sldId id="410" r:id="rId4"/>
    <p:sldId id="412" r:id="rId5"/>
    <p:sldId id="413" r:id="rId6"/>
    <p:sldId id="414" r:id="rId7"/>
    <p:sldId id="387" r:id="rId8"/>
    <p:sldId id="399" r:id="rId9"/>
    <p:sldId id="360" r:id="rId10"/>
    <p:sldId id="419" r:id="rId11"/>
    <p:sldId id="420" r:id="rId12"/>
    <p:sldId id="380" r:id="rId13"/>
    <p:sldId id="381" r:id="rId14"/>
    <p:sldId id="383" r:id="rId15"/>
    <p:sldId id="421" r:id="rId16"/>
    <p:sldId id="386" r:id="rId17"/>
    <p:sldId id="407" r:id="rId18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00"/>
    <a:srgbClr val="FFCCFF"/>
    <a:srgbClr val="00FFFF"/>
    <a:srgbClr val="66FFFF"/>
    <a:srgbClr val="3366FF"/>
    <a:srgbClr val="00FF00"/>
    <a:srgbClr val="00CCFF"/>
    <a:srgbClr val="CCFF33"/>
    <a:srgbClr val="3333CC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793" autoAdjust="0"/>
  </p:normalViewPr>
  <p:slideViewPr>
    <p:cSldViewPr>
      <p:cViewPr>
        <p:scale>
          <a:sx n="100" d="100"/>
          <a:sy n="10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DF4BB-D0DC-465F-8B4E-3AD79FD5759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48D5E-856A-46C6-8036-2DB492BCF7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106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7738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51D891-C10B-491D-8924-4894288B398F}" type="slidenum">
              <a:rPr lang="ru-RU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EECA8-28BD-4674-91F2-5C64FDF91520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8588-9E22-4712-9D35-6A08EE9EC2AB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6418-B122-4A10-90CC-08C7EBE31235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D263-3808-4170-B9CA-C0405D19D087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AC43-DA82-4881-9DC3-1ED791DA0C42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7E4F-C788-4528-BD3E-026634754927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323F-9145-45DA-9499-AD1194701C33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726F-7CB7-4E05-8906-711ACDE46037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4196-B528-4FB9-9017-C12E34BDD3DE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946E-02CE-48E4-83E7-96308B19DFBA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4F229-C979-41C1-8260-8B42DC03ABF1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4269F-5279-40C4-AC08-5F8A1DC9DF8C}" type="datetime1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1276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СОЦИАЛЬНЫХ ОТНОШЕНИЙ ЧЕЛЯБИНСКОЙ ОБЛАСТИ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11235237"/>
              </p:ext>
            </p:extLst>
          </p:nvPr>
        </p:nvGraphicFramePr>
        <p:xfrm>
          <a:off x="611561" y="1988840"/>
          <a:ext cx="8136905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5"/>
              </a:tblGrid>
              <a:tr h="18722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СФЕРЕ СОЦИАЛЬНОЙ ПОЛИТИКИ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«ПРЕДОСТАВЛЕНИЕ КОМПЕНСАЦИИ РАСХОДОВ, СВЯЗАННЫХ С САМОСТОЯТЕЛЬНЫМ  ПРИОБРЕТЕНИЕМ ПРОТЕЗНО – ОРТОПЕДИЧЕСКИХ ИЗДЕЛИЙ, ГРАЖДАНАМ,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ИМЕЮЩИМ ГРУППЫ ИНВАЛИДНОСТИ»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8894462"/>
              </p:ext>
            </p:extLst>
          </p:nvPr>
        </p:nvGraphicFramePr>
        <p:xfrm>
          <a:off x="683568" y="6021288"/>
          <a:ext cx="8136904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548682"/>
            <a:ext cx="7128792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МИНИСТЕРСТВА СОЦИАЛЬНЫХ ОТНОШЕНИЙ ЧЕЛЯБИНСКОЙ ОБЛАСТИ: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833597"/>
            <a:ext cx="83529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1412776"/>
            <a:ext cx="7272808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течение 30 рабочих дней со дня поступления документов принимает решение о назначении либо об отказе в назначении компенсации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1988840"/>
            <a:ext cx="7272808" cy="93610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направляет на согласование решение о назначении компенсации либо об отказе в назначении компенсации начальнику управления социального обслуживания и первому заместителю Министра, курирующему направление деятельности, в случае его отсутствия – Министру социальных  Челябинской области отношений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03648" y="3068960"/>
            <a:ext cx="7272808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случае назначения компенсации передаёт согласованные решения, копию банковских реквизитов для перечисления денежных средств вместе с сопроводительным письмом о необходимости произвести выплату компенсации для граждан, имеющих право на получение компенсации, в отдел бухгалтерского учёта и отчётности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Минсоцотношений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информирует граждан и УСЗН о принятом решении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3648" y="4437112"/>
            <a:ext cx="7272808" cy="64807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случае отказа в назначении компенсации направляет копию соответствующего решения  с указанием причины отказа гражданину в течение 5 рабочих дней со дня его вынесения, личное дело гражданина передаёт в УСЗН</a:t>
            </a: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5301208"/>
            <a:ext cx="7272808" cy="50405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 методическое обеспечение и контроль за деятельностью УСЗН по исполнению Порядка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707904" y="2139557"/>
            <a:ext cx="2808312" cy="929407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4861609"/>
            <a:ext cx="396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115616" y="404666"/>
            <a:ext cx="7668344" cy="64807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  <a:extLst/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ОСНОВАНИЯ ДЛЯ ПРИНЯТИЯ РЕШЕНИЯ ОБ ОТКАЗЕ В ПРЕДОСТАВЛЕНИИ КОМПЕНСАЦИИ:</a:t>
            </a:r>
            <a:endParaRPr lang="ru-RU" sz="1600" kern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0" descr="celyabinsky_oblast_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7920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7056" y="1772816"/>
            <a:ext cx="8101408" cy="43204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протезно-ортопедических изделий, не предусмотренных Перечнем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7056" y="2420889"/>
            <a:ext cx="8101408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превышение размера среднедушевого дохода семьи (одиноко проживающего гражданина) над величиной прожиточного минимума, установленного на душу населения в Челябинской области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140968"/>
            <a:ext cx="8136904" cy="6480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представлены документы на протезно-ортопедические изделия, приобретённые сверх количества, установленного Порядком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933059"/>
            <a:ext cx="8136904" cy="5760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несоответствие документов, представленных гражданином, требованиям, указанных в п.6, 6.1 настоящего Порядка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4797152"/>
            <a:ext cx="8208912" cy="6480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документы представлены за пределами срока, установленного п.10 настоящего Порядка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(позднее 30 ноября текущего года)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89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83152" cy="50405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ОБРАЗЕЦ ЗАЯВЛЕНИЯ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200987"/>
              </p:ext>
            </p:extLst>
          </p:nvPr>
        </p:nvGraphicFramePr>
        <p:xfrm>
          <a:off x="1340446" y="1227356"/>
          <a:ext cx="73448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2095"/>
                <a:gridCol w="38727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ВЕРНО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НЕВЕРНО</a:t>
                      </a:r>
                      <a:endParaRPr lang="ru-RU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21" name="Содержимое 4" descr="Заявление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772816"/>
            <a:ext cx="3744416" cy="4752528"/>
          </a:xfrm>
          <a:prstGeom prst="rect">
            <a:avLst/>
          </a:prstGeom>
        </p:spPr>
      </p:pic>
      <p:pic>
        <p:nvPicPr>
          <p:cNvPr id="22" name="Содержимое 4" descr="Заявление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1772816"/>
            <a:ext cx="3384376" cy="482453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355160" cy="50405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ОБРАЗЕЦ ЗАЯВЛЕНИЯ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66121004"/>
              </p:ext>
            </p:extLst>
          </p:nvPr>
        </p:nvGraphicFramePr>
        <p:xfrm>
          <a:off x="1331640" y="1068710"/>
          <a:ext cx="7355160" cy="488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767"/>
                <a:gridCol w="3995393"/>
              </a:tblGrid>
              <a:tr h="488082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ВЕРНО</a:t>
                      </a:r>
                      <a:endParaRPr lang="ru-RU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baseline="0" dirty="0" smtClean="0">
                          <a:solidFill>
                            <a:schemeClr val="tx1"/>
                          </a:solidFill>
                        </a:rPr>
                        <a:t>НЕВЕРНО</a:t>
                      </a:r>
                      <a:endParaRPr lang="ru-RU" sz="1800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0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7" descr="Заявление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772817"/>
            <a:ext cx="3888432" cy="4752528"/>
          </a:xfrm>
          <a:prstGeom prst="rect">
            <a:avLst/>
          </a:prstGeom>
        </p:spPr>
      </p:pic>
      <p:pic>
        <p:nvPicPr>
          <p:cNvPr id="7" name="Содержимое 4" descr="Заявление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772816"/>
            <a:ext cx="3672408" cy="468052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70609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ОБРАЗЕЦ МЕДИЦИНСКОЙ СПРАВКИ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36828840"/>
              </p:ext>
            </p:extLst>
          </p:nvPr>
        </p:nvGraphicFramePr>
        <p:xfrm>
          <a:off x="1605235" y="2132856"/>
          <a:ext cx="7128792" cy="437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396"/>
                <a:gridCol w="3564396"/>
              </a:tblGrid>
              <a:tr h="437768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ВЕРНО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НЕВЕРНО</a:t>
                      </a:r>
                      <a:endParaRPr lang="ru-RU" sz="1800" b="0" i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6742187"/>
              </p:ext>
            </p:extLst>
          </p:nvPr>
        </p:nvGraphicFramePr>
        <p:xfrm>
          <a:off x="1547664" y="1124744"/>
          <a:ext cx="7128792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ПРИКАЗ МИНИСТЕРСТВА ЗДРАВООХРАНЕНИЯ РФ ОТ 14.09.2020г. № 972Н «ОБ УТВЕРЖДЕНИИ ПОРЯДКА ВЫДАЧИ МЕДИЦИНСКИМИ ОРГАНИЗАЦИЯМИ СПРАВОК И МЕДИЦИНСКИХ ЗАКЛЮЧЕНИЙ»</a:t>
                      </a:r>
                      <a:endParaRPr lang="ru-RU" sz="1600" b="0" i="0" u="non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7" name="Содержимое 4" descr="мед. справка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708920"/>
            <a:ext cx="3456384" cy="3960440"/>
          </a:xfrm>
          <a:prstGeom prst="rect">
            <a:avLst/>
          </a:prstGeom>
        </p:spPr>
      </p:pic>
      <p:pic>
        <p:nvPicPr>
          <p:cNvPr id="8" name="Содержимое 4" descr="мед. справка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2708920"/>
            <a:ext cx="3384375" cy="396044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83152" cy="43204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ОБРАЗЕЦ ЗАПОЛНЕНИЯ ИНФОРМАЦИИ О ДОХОДАХ</a:t>
            </a:r>
            <a:endParaRPr lang="ru-RU" sz="2000" dirty="0"/>
          </a:p>
        </p:txBody>
      </p:sp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2771800" y="1078453"/>
          <a:ext cx="4248472" cy="5518900"/>
        </p:xfrm>
        <a:graphic>
          <a:graphicData uri="http://schemas.openxmlformats.org/presentationml/2006/ole">
            <p:oleObj spid="_x0000_s61442" name="Acrobat Document" r:id="rId4" imgW="5667119" imgH="8019810" progId="AcroExch.Document.D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ОБРАЗЕЦ ИНФОРМАЦИИ О ДОХОДАХ</a:t>
            </a:r>
            <a:endParaRPr lang="ru-RU" sz="2000" dirty="0"/>
          </a:p>
        </p:txBody>
      </p:sp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7883097"/>
              </p:ext>
            </p:extLst>
          </p:nvPr>
        </p:nvGraphicFramePr>
        <p:xfrm>
          <a:off x="1403648" y="2204864"/>
          <a:ext cx="7272808" cy="2017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932"/>
                <a:gridCol w="1556714"/>
                <a:gridCol w="966965"/>
                <a:gridCol w="791153"/>
                <a:gridCol w="1494400"/>
                <a:gridCol w="1822644"/>
              </a:tblGrid>
              <a:tr h="2017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Фамилия, имя и отчество гражданина и членов его семьи, проживающих совместно с заявителем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Степень родства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дохода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получения дохода с указанием работодателя - юридического или физического лица, источника выплаты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Размер среднемесячного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дохода, 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полученного в течение 3х месяцев, предшествующих дате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подачи заявления (руб.)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03648" y="4868376"/>
          <a:ext cx="7272808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1584176"/>
                <a:gridCol w="936104"/>
                <a:gridCol w="792088"/>
                <a:gridCol w="1512168"/>
                <a:gridCol w="1800200"/>
              </a:tblGrid>
              <a:tr h="1080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Фамилия, имя и отчество гражданина и членов его семьи, проживающих совместно с заявителем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Степень родства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дохода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получения дохода с указанием работодателя - юридического или физического лица, источника выплаты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Размер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дохода (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руб.)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03848" y="1628800"/>
            <a:ext cx="338437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4365104"/>
            <a:ext cx="3456384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0609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РЕШЕНИЕ О НАЗНАЧЕНИИ КОМПЕНСАЦИИ (ОБ ОТКАЗЕ В НАЗНАЧЕНИИ КОМПЕНСАЦИИ)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23497793"/>
              </p:ext>
            </p:extLst>
          </p:nvPr>
        </p:nvGraphicFramePr>
        <p:xfrm>
          <a:off x="388443" y="1383178"/>
          <a:ext cx="4104456" cy="5189283"/>
        </p:xfrm>
        <a:graphic>
          <a:graphicData uri="http://schemas.openxmlformats.org/presentationml/2006/ole">
            <p:oleObj spid="_x0000_s30764" name="Acrobat Document" r:id="rId3" imgW="5667119" imgH="8019810" progId="AcroExch.Document.DC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36551212"/>
              </p:ext>
            </p:extLst>
          </p:nvPr>
        </p:nvGraphicFramePr>
        <p:xfrm>
          <a:off x="4788024" y="1378986"/>
          <a:ext cx="4035058" cy="5184576"/>
        </p:xfrm>
        <a:graphic>
          <a:graphicData uri="http://schemas.openxmlformats.org/presentationml/2006/ole">
            <p:oleObj spid="_x0000_s30765" name="Acrobat Document" r:id="rId4" imgW="5667119" imgH="8019810" progId="AcroExch.Document.DC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99592" y="1034734"/>
            <a:ext cx="3240360" cy="3240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назначении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1034734"/>
            <a:ext cx="3312368" cy="3240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отказе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1276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МЕРОПРИЯТИЕ РЕАЛИЗУЕТСЯ: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65690962"/>
              </p:ext>
            </p:extLst>
          </p:nvPr>
        </p:nvGraphicFramePr>
        <p:xfrm>
          <a:off x="611561" y="1988840"/>
          <a:ext cx="8136905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5"/>
              </a:tblGrid>
              <a:tr h="1872208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рамках государственной программы Челябинской области «Развитие социальной защиты населения в Челябинской области», утверждённой постановлением Правительства Челябинской области от 17.12.2020 г.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689-П</a:t>
                      </a: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1276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ПОРЯДОК ПРЕДОСТАВЛЕНИЯ КОМПЕНСАЦИИ РАСХОДОВ УТВЕРЖДЁН: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73663273"/>
              </p:ext>
            </p:extLst>
          </p:nvPr>
        </p:nvGraphicFramePr>
        <p:xfrm>
          <a:off x="611561" y="1988840"/>
          <a:ext cx="8136905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5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постановлением Правительства Челябинской области </a:t>
                      </a:r>
                    </a:p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  20.10.2017 г. № 560-П 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49034805"/>
              </p:ext>
            </p:extLst>
          </p:nvPr>
        </p:nvGraphicFramePr>
        <p:xfrm>
          <a:off x="611560" y="3573016"/>
          <a:ext cx="813690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5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работы по предоставлению компенсации расходов также регламентирована приказом Министерства социальных отношений Челябинской области от 14.02.2018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г. № 57, в который  были</a:t>
                      </a:r>
                    </a:p>
                    <a:p>
                      <a:pPr algn="ctr"/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внесены изменения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приказами 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Минсоцотношений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Челябинской области:</a:t>
                      </a:r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298 от 17.07.2018 г.;</a:t>
                      </a:r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585 от 01.12.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 г.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27280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КОМПЕНСАЦИЯ ПРЕДОСТАВЛЯЕТСЯ 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9512" y="1556792"/>
            <a:ext cx="4464496" cy="2448272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случае, если доход гражданина (для одиноко проживающего гражданина) либо среднедушевой доход его семьи не превышает величину прожиточного минимума на душу населения, установленную в Челябинской области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92080" y="1556792"/>
            <a:ext cx="3384376" cy="72008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100 %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несовершеннолетние</a:t>
            </a:r>
            <a:r>
              <a:rPr lang="ru-RU" sz="13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4586461" y="2145432"/>
            <a:ext cx="1005433" cy="313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5292080" y="2780928"/>
            <a:ext cx="3384376" cy="72008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50% иные граждане (взрослые)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6" idx="6"/>
          </p:cNvCxnSpPr>
          <p:nvPr/>
        </p:nvCxnSpPr>
        <p:spPr>
          <a:xfrm>
            <a:off x="4644008" y="2780928"/>
            <a:ext cx="668635" cy="372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6"/>
            <a:endCxn id="6" idx="6"/>
          </p:cNvCxnSpPr>
          <p:nvPr/>
        </p:nvCxnSpPr>
        <p:spPr>
          <a:xfrm>
            <a:off x="4644008" y="278092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1187624" y="4077072"/>
            <a:ext cx="6840760" cy="216024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Независимо от доходов компенсация предоставляется в размере 100%  лицам, проработавшим в тылу в период с 22.06.1941 г. по 09.05.1945 г. не менее 6-ти месяцев, исключая период работы на временно оккупированных территориях СССР, либо награждённым орденами или медалями СССР за самоотверженный труд в период ВОВ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0908704" y="184482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1276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ПЕРЕЧЕНЬ ПРОТЕЗНО-ОРТОПЕДИЧЕСКИХ ИЗДЕЛИЙ, СТОИМОСТЬ КОТОРЫХ ПОДЛЕЖИТ ВОЗМЕЩЕНИЮ ЗА СЧЁТ  СРЕДСТВ ОБЛАСТНОГО БЮДЖЕТА: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11561" y="1916832"/>
          <a:ext cx="8064895" cy="3851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4248472"/>
                <a:gridCol w="3024336"/>
              </a:tblGrid>
              <a:tr h="5437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протезно-ортопедического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изделия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протезно-ортопедических изделий, расходы на приобретение которых подлежат компенсации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437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Ортопедическая обувь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более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двух пар в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437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Стельки или полустельки для ортопедической обуви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более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двух пар в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437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Экзопротез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молочной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железы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более двух штук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437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Чехол для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экзопротеза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молочной железы трикотажный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более двух штук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437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Бюстгальтер (лиф-крепление)или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грация (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полуграция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 для фиксации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экзопротеза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молочной железы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более одной штуки в год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912768" cy="79208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ДОКУМЕНТЫ, НЕОБХОДИМЫЕ ДЛЯ ПОЛУЧЕНИЯ КОМПЕНСАЦИИ (ПОДЛИННИКИ И КОПИИ):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5502788"/>
              </p:ext>
            </p:extLst>
          </p:nvPr>
        </p:nvGraphicFramePr>
        <p:xfrm>
          <a:off x="251520" y="1268760"/>
          <a:ext cx="8712968" cy="538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60851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документа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Пояснения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82312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Заявление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установленного образца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04584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Копия паспорта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страницы, содержащие сведения о: дате и месте выдачи паспорта;  месте регистрации по месту жительства (пребывания);</a:t>
                      </a:r>
                      <a:r>
                        <a:rPr lang="ru-RU" sz="11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детях (при наличии несовершеннолетних детей);</a:t>
                      </a:r>
                      <a:r>
                        <a:rPr lang="ru-RU" sz="11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заключении (расторжении брака)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Свидетельство о рождении ребёнка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несовершеннолетних детей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93144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Документы, подтверждающие оплату стоимости протезно-ортопедического изделия (оригиналы кассового и товарного чеков)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указанием наименования, вида, модели и даты приобретения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Медицинское заключение или справка, подтверждающие наличие медицинских показаний для обеспечения протезно-ортопедическим изделием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соответствии с приказом Министерства здравоохранения Российской Федерации от 14.09.2020 г. № 972н «Об утверждении Порядка выдачи медицинскими организациями справок и медицинских заключений»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81704">
                <a:tc gridSpan="2"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Копия удостоверения, подтверждающего статус гражданина, проработавшего в тылу в период с 22.06.1941 г. по 09.05.1945 г. не менее 6 месяцев, исключая период работы на временно оккупированных территориях СССР, либо награждённого орденами или медалями СССР за самоотверженный труд в период ВОВ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Информация о подтверждении величины среднедушевого дохода семьи либо дохода одиноко проживающего гражданина</a:t>
                      </a:r>
                      <a:r>
                        <a:rPr lang="ru-RU" sz="11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приложением справок о размерах и видах доходов гражданина и членов его семьи, полученных в течение трёх месяцев, предшествующих дате подачи заявления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Реквизиты банковского счёта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перечисления денежных средств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Копия трудовой книжки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подтверждающая факт официального трудоустройства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Информация из Главного управления по труду и занятости населения Челябинской области,  </a:t>
                      </a:r>
                    </a:p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Отделения Пенсионного Фонда или Управления Федеральной налоговой службы России по Челябинской области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постановке на учёт (отсутствии факта постановки на учёт)</a:t>
                      </a:r>
                    </a:p>
                    <a:p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подтверждающая наличие (отсутствие) отчислений в вышеуказанные органы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643192" cy="101297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ДОКУМЕНТЫ ДОЛЖНЫ СООТВЕТСТВОВАТЬ СЛЕДУЮЩИМ ТРЕБОВАНИЯМ: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648072" cy="83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2132859"/>
            <a:ext cx="7546032" cy="103671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подчисток, приписок, зачёркнутых слов и иных неоговорённых в них исправлений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573016"/>
            <a:ext cx="756084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повреждений (нарушения целостности), наличие которых не позволяет однозначно истолковать их 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-8017"/>
            <a:ext cx="7920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332656"/>
            <a:ext cx="7128792" cy="338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ФУНКЦИИ УПРАВЛЕНИЯ СОЦИАЛЬНОЙ ЗАЩИТЫ НАСЕЛЕНИЯ: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052736"/>
            <a:ext cx="8568952" cy="36004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Осуществляет приём заявления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выплату компенсации и документов, определённых Порядком</a:t>
            </a:r>
            <a:endParaRPr lang="ru-RU" sz="13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1484784"/>
            <a:ext cx="8568952" cy="36004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 проверку представленных документов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 наличии оснований для отказа в приёме документов, установленных п.8 Порядка, возвращает документы гражданину на доработку)</a:t>
            </a:r>
            <a:endParaRPr lang="ru-RU" sz="13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1916832"/>
            <a:ext cx="8568952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осуществляет регистрацию заявлений граждан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Журнале учёта заявлений на выплату компенсации расходов, связанных с приобретением протезно-ортопедических изделий</a:t>
            </a:r>
            <a:endParaRPr lang="ru-RU" sz="13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8411" y="2423567"/>
            <a:ext cx="8568952" cy="288032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вносит в заявление отметку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принятии документов</a:t>
            </a:r>
            <a:endParaRPr lang="ru-RU" sz="13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2780928"/>
            <a:ext cx="8568952" cy="2880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выдаёт гражданину расписку-уведомление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указанием номера и даты регистрации заявления</a:t>
            </a:r>
            <a:endParaRPr lang="ru-RU" sz="13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3140968"/>
            <a:ext cx="8568952" cy="93610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размер среднедушевого дохода гражданина (его семьи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на основании документов и информации о доходах, представленных гражданином в соответствии с постановлением Правительства Российской Федерации от 20.08.2003 г. № 512 «О перечне видов доходов, учитываемых при расчёте среднедушевого дохода семьи и дохода одиноко проживающего гражданина для оказания им государственной социальной помощи»</a:t>
            </a:r>
            <a:endParaRPr lang="ru-RU" sz="13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149080"/>
            <a:ext cx="8568952" cy="2880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предварительно определяет право гражданина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получение компенсации</a:t>
            </a:r>
            <a:endParaRPr lang="ru-RU" sz="13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4509120"/>
            <a:ext cx="8568952" cy="2880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 дело гражданина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его копию</a:t>
            </a:r>
            <a:endParaRPr lang="ru-RU" sz="13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3528" y="4869160"/>
            <a:ext cx="8568952" cy="2880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готовит проект решения о назначении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компенсации либо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отказе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назначении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компенсации</a:t>
            </a:r>
            <a:endParaRPr lang="ru-RU" sz="13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5301208"/>
            <a:ext cx="8568952" cy="64807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течение 10-ти рабочих дней со дня принятия направляет в отдел по делам инвалидов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Минсоцотношений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ЧО личные дела граждан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выплату компенсации с проектом решения и сопроводительным письмом</a:t>
            </a:r>
            <a:endParaRPr lang="ru-RU" sz="13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528" y="6093296"/>
            <a:ext cx="8568952" cy="2880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осуществляет надлежащее хранение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копий личных дел граждан</a:t>
            </a:r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elyabinsky_oblast_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148"/>
            <a:ext cx="648072" cy="83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2"/>
          <p:cNvSpPr txBox="1">
            <a:spLocks/>
          </p:cNvSpPr>
          <p:nvPr/>
        </p:nvSpPr>
        <p:spPr bwMode="auto">
          <a:xfrm>
            <a:off x="947669" y="188640"/>
            <a:ext cx="8183563" cy="648072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400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60432" y="6381332"/>
            <a:ext cx="405408" cy="365125"/>
          </a:xfrm>
        </p:spPr>
        <p:txBody>
          <a:bodyPr/>
          <a:lstStyle/>
          <a:p>
            <a:fld id="{725C68B6-61C2-468F-89AB-4B9F7531AA68}" type="slidenum">
              <a:rPr lang="ru-RU" sz="1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6" y="1700808"/>
            <a:ext cx="82449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32655"/>
            <a:ext cx="7992888" cy="40011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ОСНОВАНИЯ ДЛЯ ОТКАЗА В ПРИЁМЕ ДОКУМЕНТОВ: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1700809"/>
            <a:ext cx="712879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неполного пакета документов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31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3565</TotalTime>
  <Words>1222</Words>
  <Application>Microsoft Office PowerPoint</Application>
  <PresentationFormat>Экран (4:3)</PresentationFormat>
  <Paragraphs>142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Acrobat Document</vt:lpstr>
      <vt:lpstr>МИНИСТЕРСТВО СОЦИАЛЬНЫХ ОТНОШЕНИЙ ЧЕЛЯБИНСКОЙ ОБЛАСТИ</vt:lpstr>
      <vt:lpstr>МЕРОПРИЯТИЕ РЕАЛИЗУЕТСЯ:</vt:lpstr>
      <vt:lpstr>ПОРЯДОК ПРЕДОСТАВЛЕНИЯ КОМПЕНСАЦИИ РАСХОДОВ УТВЕРЖДЁН:</vt:lpstr>
      <vt:lpstr>КОМПЕНСАЦИЯ ПРЕДОСТАВЛЯЕТСЯ :</vt:lpstr>
      <vt:lpstr>ПЕРЕЧЕНЬ ПРОТЕЗНО-ОРТОПЕДИЧЕСКИХ ИЗДЕЛИЙ, СТОИМОСТЬ КОТОРЫХ ПОДЛЕЖИТ ВОЗМЕЩЕНИЮ ЗА СЧЁТ  СРЕДСТВ ОБЛАСТНОГО БЮДЖЕТА:</vt:lpstr>
      <vt:lpstr>ДОКУМЕНТЫ, НЕОБХОДИМЫЕ ДЛЯ ПОЛУЧЕНИЯ КОМПЕНСАЦИИ (ПОДЛИННИКИ И КОПИИ): </vt:lpstr>
      <vt:lpstr>ДОКУМЕНТЫ ДОЛЖНЫ СООТВЕТСТВОВАТЬ СЛЕДУЮЩИМ ТРЕБОВАНИЯМ:</vt:lpstr>
      <vt:lpstr>Слайд 8</vt:lpstr>
      <vt:lpstr>Слайд 9</vt:lpstr>
      <vt:lpstr>Слайд 10</vt:lpstr>
      <vt:lpstr>Слайд 11</vt:lpstr>
      <vt:lpstr>ОБРАЗЕЦ ЗАЯВЛЕНИЯ</vt:lpstr>
      <vt:lpstr>ОБРАЗЕЦ ЗАЯВЛЕНИЯ</vt:lpstr>
      <vt:lpstr>ОБРАЗЕЦ МЕДИЦИНСКОЙ СПРАВКИ</vt:lpstr>
      <vt:lpstr>ОБРАЗЕЦ ЗАПОЛНЕНИЯ ИНФОРМАЦИИ О ДОХОДАХ</vt:lpstr>
      <vt:lpstr>ОБРАЗЕЦ ИНФОРМАЦИИ О ДОХОДАХ</vt:lpstr>
      <vt:lpstr>РЕШЕНИЕ О НАЗНАЧЕНИИ КОМПЕНСАЦИИ (ОБ ОТКАЗЕ В НАЗНАЧЕНИИ КОМПЕНСАЦИИ)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Ахметзянова Лилия Ринатовна</dc:creator>
  <cp:lastModifiedBy>Matvienko.EV</cp:lastModifiedBy>
  <cp:revision>782</cp:revision>
  <cp:lastPrinted>2017-12-13T10:52:09Z</cp:lastPrinted>
  <dcterms:modified xsi:type="dcterms:W3CDTF">2022-04-07T12:27:51Z</dcterms:modified>
</cp:coreProperties>
</file>